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5"/>
  </p:notesMasterIdLst>
  <p:sldIdLst>
    <p:sldId id="682" r:id="rId3"/>
    <p:sldId id="677" r:id="rId4"/>
    <p:sldId id="695" r:id="rId5"/>
    <p:sldId id="691" r:id="rId6"/>
    <p:sldId id="680" r:id="rId7"/>
    <p:sldId id="681" r:id="rId8"/>
    <p:sldId id="685" r:id="rId9"/>
    <p:sldId id="683" r:id="rId10"/>
    <p:sldId id="651" r:id="rId11"/>
    <p:sldId id="652" r:id="rId12"/>
    <p:sldId id="653" r:id="rId13"/>
    <p:sldId id="654" r:id="rId14"/>
    <p:sldId id="655" r:id="rId15"/>
    <p:sldId id="656" r:id="rId16"/>
    <p:sldId id="661" r:id="rId17"/>
    <p:sldId id="662" r:id="rId18"/>
    <p:sldId id="657" r:id="rId19"/>
    <p:sldId id="687" r:id="rId20"/>
    <p:sldId id="694" r:id="rId21"/>
    <p:sldId id="688" r:id="rId22"/>
    <p:sldId id="689" r:id="rId23"/>
    <p:sldId id="378" r:id="rId24"/>
    <p:sldId id="670" r:id="rId25"/>
    <p:sldId id="667" r:id="rId26"/>
    <p:sldId id="693" r:id="rId27"/>
    <p:sldId id="692" r:id="rId28"/>
    <p:sldId id="690" r:id="rId29"/>
    <p:sldId id="675" r:id="rId30"/>
    <p:sldId id="671" r:id="rId31"/>
    <p:sldId id="673" r:id="rId32"/>
    <p:sldId id="674" r:id="rId33"/>
    <p:sldId id="697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C3300"/>
    <a:srgbClr val="FFFFFF"/>
    <a:srgbClr val="000000"/>
    <a:srgbClr val="C0C0C0"/>
    <a:srgbClr val="5F5F5F"/>
    <a:srgbClr val="B2B2B2"/>
    <a:srgbClr val="A7B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5" autoAdjust="0"/>
    <p:restoredTop sz="94129" autoAdjust="0"/>
  </p:normalViewPr>
  <p:slideViewPr>
    <p:cSldViewPr>
      <p:cViewPr varScale="1">
        <p:scale>
          <a:sx n="102" d="100"/>
          <a:sy n="102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84A5B3-E254-4A34-AD4C-407DE3697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00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-inf.at.ua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и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286499" y="1624124"/>
            <a:ext cx="2120955" cy="1271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53125" y="2802768"/>
            <a:ext cx="4495800" cy="3674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06909FF-7199-41DE-A7A9-D3AC20112DA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B6B4B-F905-458F-A2A0-6F7D07435A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B98289-9880-4748-B4AE-3DBC2C0FF5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8D59376-0931-43AC-B96F-85B6902AC3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269734C-A44C-412E-A498-48D461203A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uk-UA" smtClean="0"/>
              <a:t>Вставлення діаграми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1A1F84F-E97B-4197-9798-F5437B6EA4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54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8637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1327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43847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2235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593850"/>
            <a:ext cx="8229600" cy="5019675"/>
          </a:xfrm>
        </p:spPr>
        <p:txBody>
          <a:bodyPr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4F5D56-C208-4F9B-B0EC-6A607E1B78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  <p:grpSp>
        <p:nvGrpSpPr>
          <p:cNvPr id="7" name="Групувати 6"/>
          <p:cNvGrpSpPr/>
          <p:nvPr userDrawn="1"/>
        </p:nvGrpSpPr>
        <p:grpSpPr>
          <a:xfrm>
            <a:off x="28628" y="6522565"/>
            <a:ext cx="4680520" cy="328721"/>
            <a:chOff x="511397" y="6478545"/>
            <a:chExt cx="4680520" cy="328721"/>
          </a:xfrm>
        </p:grpSpPr>
        <p:pic>
          <p:nvPicPr>
            <p:cNvPr id="8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11397" y="6478545"/>
              <a:ext cx="4680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+mn-lt"/>
                </a:rPr>
                <a:t>© </a:t>
              </a:r>
              <a:r>
                <a:rPr lang="uk-UA" sz="1400" b="1" i="1" dirty="0" smtClean="0">
                  <a:latin typeface="+mn-lt"/>
                </a:rPr>
                <a:t>Вивчаємо інформатику          </a:t>
              </a:r>
              <a:r>
                <a:rPr lang="en-US" sz="1400" b="1" i="1" dirty="0" smtClean="0">
                  <a:solidFill>
                    <a:srgbClr val="002060"/>
                  </a:solidFill>
                  <a:latin typeface="+mn-lt"/>
                  <a:hlinkClick r:id="rId3" tooltip="Перейти на сайт"/>
                </a:rPr>
                <a:t>teach-inf.at.ua</a:t>
              </a:r>
              <a:endParaRPr lang="ru-RU" sz="1400" b="1" i="1" dirty="0">
                <a:solidFill>
                  <a:srgbClr val="00206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79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09596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343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70627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69693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77302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78515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47932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orbel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orbe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153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41858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0414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D8F94B-F311-4879-B2E3-FF9C570275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41857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70884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1082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5CB41-B1C8-4F74-8FF6-492674D21A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1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D5107B-1338-4096-A396-67712BAA73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B7FD3D-9BB7-4FCB-B1E9-D50C5BFBAF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42EAE5-55A9-47A8-BA86-0DA9A6F21C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6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48039B-10F0-477B-90F8-82CB2685F9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1858F0-455C-4A46-BA16-DC6E78F4A3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773618D-C872-45AF-9E10-7BFBB5A6819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8397875" y="55276"/>
            <a:ext cx="673100" cy="4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79501" y="441324"/>
            <a:ext cx="698466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77C0D2-F441-47E7-9095-EAE97C9C5F9B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28.01.2015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FF0371-A0E2-4951-88EA-765EEE98A68C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69561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1057;&#8222;&#1057;&#8211;&#1056;&#183;&#1057;&#8230;&#1056;&#1030;&#1056;&#1105;&#1056;&#187;&#1056;&#1105;&#1056;&#1029;&#1056;&#1108;&#1056;&#176;%20%20'&#1056;&#1032;&#1056;&#1108;&#1057;&#1026;&#1056;&#176;&#1057;&#8212;&#1056;&#1029;&#1056;&#1109;,%20&#1056;&#1112;&#1056;&#1105;%20&#1057;&#8218;&#1056;&#1030;&#1056;&#1109;&#1057;&#1039;%20&#1056;&#1029;&#1056;&#176;&#1056;&#1169;&#1057;&#8211;&#1057;&#1039;'.mp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641" y="3530474"/>
            <a:ext cx="8114755" cy="618523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33000">
                      <a:srgbClr val="FFFF00"/>
                    </a:gs>
                    <a:gs pos="62000">
                      <a:srgbClr val="00B0F0"/>
                    </a:gs>
                    <a:gs pos="33000">
                      <a:schemeClr val="tx2">
                        <a:lumMod val="90000"/>
                        <a:lumOff val="10000"/>
                      </a:schemeClr>
                    </a:gs>
                    <a:gs pos="75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Спонукальні речення. Ознайомлення з поняттям команди.</a:t>
            </a:r>
            <a:endParaRPr lang="uk-UA" sz="48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33000">
                    <a:srgbClr val="FFFF00"/>
                  </a:gs>
                  <a:gs pos="62000">
                    <a:srgbClr val="00B0F0"/>
                  </a:gs>
                  <a:gs pos="33000">
                    <a:schemeClr val="tx2">
                      <a:lumMod val="90000"/>
                      <a:lumOff val="10000"/>
                    </a:schemeClr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5" name="Picture 2" descr="http://upload.wikimedia.org/wikipedia/commons/e/ed/Scratch_cat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5" y="4148997"/>
            <a:ext cx="2379935" cy="25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galerey-room.ru/images/0_51408_131987a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4009297"/>
            <a:ext cx="3798273" cy="28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круглений прямокутник 2"/>
          <p:cNvSpPr/>
          <p:nvPr/>
        </p:nvSpPr>
        <p:spPr>
          <a:xfrm>
            <a:off x="539552" y="404664"/>
            <a:ext cx="1800200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bg2"/>
                </a:solidFill>
              </a:rPr>
              <a:t>Урок 19</a:t>
            </a:r>
            <a:endParaRPr lang="uk-UA" sz="32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36058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10464" cy="33527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" y="1700808"/>
            <a:ext cx="9119344" cy="4077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" y="1700808"/>
            <a:ext cx="9108210" cy="34940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0222" cy="49537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" y="4967104"/>
            <a:ext cx="9136385" cy="18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943"/>
            <a:ext cx="9144000" cy="575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4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" y="1700808"/>
            <a:ext cx="9127795" cy="4659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0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Цікавинки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62089" y="1556792"/>
            <a:ext cx="8496944" cy="17366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2"/>
                </a:solidFill>
              </a:rPr>
              <a:t>Німецькі вівчарки майже всі команди запам’ятовують з першого разу. Завдяки таким здібностям вони стали чудовими виконавцями певних команд людини. </a:t>
            </a:r>
            <a:endParaRPr lang="uk-UA" sz="2400" b="1" i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://csvm.com.ua/wp-content/uploads/2011/09/shep-300x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3" y="3723105"/>
            <a:ext cx="2932711" cy="257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ermanshepherd.ucoz.ua/_ph/1/443237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37" y="3565025"/>
            <a:ext cx="2340807" cy="311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621824"/>
            <a:ext cx="89289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40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Речення, яке спонукає до дії – це …</a:t>
            </a:r>
            <a:endParaRPr lang="ru-RU" sz="32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4000" b="1" dirty="0">
                <a:latin typeface="Times New Roman"/>
                <a:ea typeface="Calibri"/>
                <a:cs typeface="Times New Roman"/>
              </a:rPr>
              <a:t>а(4) о(2) м(3) к(1) н(5) д(6) а(7).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КОМАНДА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40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Той</a:t>
            </a:r>
            <a:r>
              <a:rPr lang="uk-UA" sz="40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, хто виконує команди називається</a:t>
            </a:r>
            <a:endParaRPr lang="ru-RU" sz="32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4000" b="1" dirty="0">
                <a:latin typeface="Times New Roman"/>
                <a:ea typeface="Calibri"/>
                <a:cs typeface="Times New Roman"/>
              </a:rPr>
              <a:t>в(1), к(3), и(2), о(4), а(6), в(7), н(5), е(9), ц(8), м(10</a:t>
            </a:r>
            <a:r>
              <a:rPr lang="uk-UA" sz="4000" b="1" dirty="0" smtClean="0">
                <a:latin typeface="Times New Roman"/>
                <a:ea typeface="Calibri"/>
                <a:cs typeface="Times New Roman"/>
              </a:rPr>
              <a:t>).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ВИКОНАВЦЕМ</a:t>
            </a:r>
            <a:endParaRPr lang="ru-RU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404664"/>
            <a:ext cx="6099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err="1" smtClean="0">
                <a:ln w="18000">
                  <a:solidFill>
                    <a:srgbClr val="0099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Вправа</a:t>
            </a:r>
            <a:r>
              <a:rPr lang="ru-RU" sz="3600" b="1" i="1" dirty="0" smtClean="0">
                <a:ln w="18000">
                  <a:solidFill>
                    <a:srgbClr val="0099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</a:t>
            </a:r>
            <a:r>
              <a:rPr lang="ru-RU" sz="3600" b="1" i="1" dirty="0" err="1" smtClean="0">
                <a:ln w="18000">
                  <a:solidFill>
                    <a:srgbClr val="0099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Шифрувальник</a:t>
            </a:r>
            <a:r>
              <a:rPr lang="ru-RU" sz="3600" b="1" i="1" dirty="0" smtClean="0">
                <a:ln w="18000">
                  <a:solidFill>
                    <a:srgbClr val="0099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3600" b="1" i="1" dirty="0">
              <a:ln w="18000">
                <a:solidFill>
                  <a:srgbClr val="0099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7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file"/>
          </p:cNvPr>
          <p:cNvSpPr/>
          <p:nvPr/>
        </p:nvSpPr>
        <p:spPr>
          <a:xfrm>
            <a:off x="972140" y="2969657"/>
            <a:ext cx="71997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Відпочинемо</a:t>
            </a:r>
            <a:r>
              <a:rPr lang="ru-RU" sz="8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8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1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 bwMode="auto">
          <a:xfrm>
            <a:off x="0" y="-373224"/>
            <a:ext cx="9144000" cy="73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548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606" y="116632"/>
            <a:ext cx="5936562" cy="20621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Рудий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котик,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Гарфілд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звати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Дуже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любить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мандрувати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Самому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іти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личить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Він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собою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друзів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кличе.</a:t>
            </a:r>
          </a:p>
        </p:txBody>
      </p:sp>
    </p:spTree>
    <p:extLst>
      <p:ext uri="{BB962C8B-B14F-4D97-AF65-F5344CB8AC3E}">
        <p14:creationId xmlns:p14="http://schemas.microsoft.com/office/powerpoint/2010/main" val="31022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Розташуйте в правильному порядку: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err="1"/>
              <a:t>Умитися</a:t>
            </a:r>
            <a:r>
              <a:rPr lang="ru-RU" sz="4400" b="1" dirty="0"/>
              <a:t>.</a:t>
            </a:r>
          </a:p>
          <a:p>
            <a:r>
              <a:rPr lang="ru-RU" sz="4400" b="1" dirty="0" err="1"/>
              <a:t>Зробити</a:t>
            </a:r>
            <a:r>
              <a:rPr lang="ru-RU" sz="4400" b="1" dirty="0"/>
              <a:t> зарядку.</a:t>
            </a:r>
          </a:p>
          <a:p>
            <a:r>
              <a:rPr lang="ru-RU" sz="4400" b="1" dirty="0" err="1"/>
              <a:t>Поснідати</a:t>
            </a:r>
            <a:r>
              <a:rPr lang="ru-RU" sz="4400" b="1" dirty="0"/>
              <a:t>.</a:t>
            </a:r>
          </a:p>
          <a:p>
            <a:r>
              <a:rPr lang="ru-RU" sz="4400" b="1" dirty="0" err="1"/>
              <a:t>Одягнутися</a:t>
            </a:r>
            <a:r>
              <a:rPr lang="ru-RU" sz="4400" b="1" dirty="0"/>
              <a:t>.</a:t>
            </a:r>
          </a:p>
          <a:p>
            <a:r>
              <a:rPr lang="ru-RU" sz="4400" b="1" dirty="0" err="1" smtClean="0"/>
              <a:t>Зібрати</a:t>
            </a:r>
            <a:r>
              <a:rPr lang="ru-RU" sz="4400" b="1" dirty="0" smtClean="0"/>
              <a:t> портфель.</a:t>
            </a:r>
          </a:p>
          <a:p>
            <a:r>
              <a:rPr lang="ru-RU" sz="4400" b="1" dirty="0" err="1" smtClean="0"/>
              <a:t>Прокинутися</a:t>
            </a:r>
            <a:r>
              <a:rPr lang="ru-RU" sz="4400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4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675350" cy="4351338"/>
          </a:xfrm>
        </p:spPr>
        <p:txBody>
          <a:bodyPr>
            <a:noAutofit/>
          </a:bodyPr>
          <a:lstStyle/>
          <a:p>
            <a:r>
              <a:rPr lang="ru-RU" sz="6000" b="1" dirty="0" err="1"/>
              <a:t>Прокинутися</a:t>
            </a:r>
            <a:r>
              <a:rPr lang="ru-RU" sz="6000" b="1" dirty="0"/>
              <a:t>.</a:t>
            </a:r>
          </a:p>
          <a:p>
            <a:r>
              <a:rPr lang="ru-RU" sz="6000" b="1" dirty="0" err="1" smtClean="0"/>
              <a:t>Умитися</a:t>
            </a:r>
            <a:r>
              <a:rPr lang="ru-RU" sz="6000" b="1" dirty="0"/>
              <a:t>.</a:t>
            </a:r>
          </a:p>
          <a:p>
            <a:r>
              <a:rPr lang="ru-RU" sz="6000" b="1" dirty="0" err="1"/>
              <a:t>Зробити</a:t>
            </a:r>
            <a:r>
              <a:rPr lang="ru-RU" sz="6000" b="1" dirty="0"/>
              <a:t> зарядку.</a:t>
            </a:r>
          </a:p>
          <a:p>
            <a:r>
              <a:rPr lang="ru-RU" sz="6000" b="1" dirty="0" err="1"/>
              <a:t>Одягнутися</a:t>
            </a:r>
            <a:r>
              <a:rPr lang="ru-RU" sz="6000" b="1" dirty="0"/>
              <a:t>.</a:t>
            </a:r>
          </a:p>
          <a:p>
            <a:r>
              <a:rPr lang="ru-RU" sz="6000" b="1" dirty="0" err="1" smtClean="0"/>
              <a:t>Поснідати</a:t>
            </a:r>
            <a:r>
              <a:rPr lang="ru-RU" sz="6000" b="1" dirty="0"/>
              <a:t>.</a:t>
            </a:r>
          </a:p>
          <a:p>
            <a:r>
              <a:rPr lang="ru-RU" sz="6000" b="1" dirty="0" err="1" smtClean="0"/>
              <a:t>Зібрати</a:t>
            </a:r>
            <a:r>
              <a:rPr lang="ru-RU" sz="6000" b="1" dirty="0" smtClean="0"/>
              <a:t> портфель.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808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Працюємо з зошитом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556792"/>
            <a:ext cx="3462517" cy="5055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912" y="1916832"/>
            <a:ext cx="409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 smtClean="0">
                <a:solidFill>
                  <a:srgbClr val="002060"/>
                </a:solidFill>
              </a:rPr>
              <a:t>Відкрийте</a:t>
            </a:r>
            <a:endParaRPr lang="uk-UA" sz="54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748554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i="1" dirty="0">
                <a:solidFill>
                  <a:srgbClr val="002060"/>
                </a:solidFill>
              </a:rPr>
              <a:t>зошити </a:t>
            </a:r>
            <a:r>
              <a:rPr lang="uk-UA" sz="5400" b="1" i="1" dirty="0" smtClean="0">
                <a:solidFill>
                  <a:srgbClr val="002060"/>
                </a:solidFill>
              </a:rPr>
              <a:t>на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77912" y="3580275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i="1" dirty="0">
                <a:solidFill>
                  <a:srgbClr val="002060"/>
                </a:solidFill>
              </a:rPr>
              <a:t>сторінці</a:t>
            </a:r>
          </a:p>
          <a:p>
            <a:endParaRPr lang="uk-UA" dirty="0"/>
          </a:p>
        </p:txBody>
      </p:sp>
      <p:sp>
        <p:nvSpPr>
          <p:cNvPr id="10" name="Овальна виноска 9"/>
          <p:cNvSpPr/>
          <p:nvPr/>
        </p:nvSpPr>
        <p:spPr>
          <a:xfrm>
            <a:off x="2077258" y="4397137"/>
            <a:ext cx="2116176" cy="1969331"/>
          </a:xfrm>
          <a:prstGeom prst="wedgeEllipseCallout">
            <a:avLst>
              <a:gd name="adj1" fmla="val 81702"/>
              <a:gd name="adj2" fmla="val -1986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8800" b="1" i="1" dirty="0" smtClean="0">
                <a:solidFill>
                  <a:schemeClr val="bg2"/>
                </a:solidFill>
                <a:latin typeface="Arial" panose="020B0604020202020204" pitchFamily="34" charset="0"/>
              </a:rPr>
              <a:t>37</a:t>
            </a:r>
            <a:endParaRPr lang="uk-UA" sz="8800" b="1" i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1700808"/>
            <a:ext cx="7848872" cy="456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54514"/>
            <a:ext cx="658462" cy="658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589240"/>
            <a:ext cx="658462" cy="6584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</a:t>
            </a:r>
            <a:r>
              <a:rPr lang="uk-UA" dirty="0" smtClean="0"/>
              <a:t>2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6" y="1554037"/>
            <a:ext cx="8136904" cy="5303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2761764"/>
            <a:ext cx="3420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/>
              <a:t>Дивись праворуч!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60512" y="4417948"/>
            <a:ext cx="277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/>
              <a:t>Неси стілець!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6021288"/>
            <a:ext cx="387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/>
              <a:t>Ввімкни </a:t>
            </a:r>
            <a:r>
              <a:rPr lang="uk-UA" sz="2800" b="1" i="1" dirty="0" err="1" smtClean="0"/>
              <a:t>комп</a:t>
            </a:r>
            <a:r>
              <a:rPr lang="en-US" sz="2800" b="1" i="1" dirty="0" smtClean="0"/>
              <a:t>’</a:t>
            </a:r>
            <a:r>
              <a:rPr lang="uk-UA" sz="2800" b="1" i="1" dirty="0" err="1" smtClean="0"/>
              <a:t>ютер</a:t>
            </a:r>
            <a:r>
              <a:rPr lang="uk-UA" sz="2800" b="1" i="1" dirty="0" smtClean="0"/>
              <a:t>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638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799"/>
            <a:ext cx="8892480" cy="380136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81000"/>
            <a:ext cx="8229600" cy="7461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mtClean="0"/>
              <a:t>Завдання 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7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05386"/>
            <a:ext cx="8784976" cy="335180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81000"/>
            <a:ext cx="8229600" cy="7461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mtClean="0"/>
              <a:t>Завдання 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72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556792"/>
            <a:ext cx="8496944" cy="29625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2"/>
                </a:solidFill>
              </a:rPr>
              <a:t>Сьогодні ти почнеш працювати з комп’ютерним виконавцем. Це – </a:t>
            </a:r>
            <a:r>
              <a:rPr lang="uk-UA" sz="2400" b="1" i="1" dirty="0" smtClean="0">
                <a:solidFill>
                  <a:srgbClr val="FFFF00"/>
                </a:solidFill>
              </a:rPr>
              <a:t>Рудий кіт</a:t>
            </a:r>
            <a:r>
              <a:rPr lang="uk-UA" sz="2400" b="1" i="1" dirty="0" smtClean="0">
                <a:solidFill>
                  <a:schemeClr val="bg2"/>
                </a:solidFill>
              </a:rPr>
              <a:t>. Він може рухатися, малювати, говорити та змінювати зовнішній вигляд.</a:t>
            </a:r>
          </a:p>
          <a:p>
            <a:pPr indent="457200" algn="just"/>
            <a:r>
              <a:rPr lang="uk-UA" sz="2400" b="1" i="1" dirty="0" smtClean="0">
                <a:solidFill>
                  <a:schemeClr val="bg2"/>
                </a:solidFill>
              </a:rPr>
              <a:t>Допоможе тобі і цьому програма </a:t>
            </a:r>
            <a:r>
              <a:rPr lang="en-US" sz="2400" b="1" i="1" dirty="0" smtClean="0">
                <a:solidFill>
                  <a:srgbClr val="FFFF00"/>
                </a:solidFill>
              </a:rPr>
              <a:t>Scratch</a:t>
            </a:r>
            <a:r>
              <a:rPr lang="uk-UA" sz="2400" b="1" i="1" dirty="0" smtClean="0">
                <a:solidFill>
                  <a:schemeClr val="bg2"/>
                </a:solidFill>
              </a:rPr>
              <a:t>.</a:t>
            </a:r>
          </a:p>
          <a:p>
            <a:pPr indent="457200" algn="just"/>
            <a:r>
              <a:rPr lang="uk-UA" sz="2400" b="1" i="1" dirty="0" smtClean="0">
                <a:solidFill>
                  <a:schemeClr val="bg2"/>
                </a:solidFill>
              </a:rPr>
              <a:t>На Робочому  столі комп’ютера ти можеш знайти значок програми </a:t>
            </a:r>
            <a:r>
              <a:rPr lang="en-US" sz="2400" b="1" i="1" dirty="0">
                <a:solidFill>
                  <a:srgbClr val="FFFF00"/>
                </a:solidFill>
              </a:rPr>
              <a:t>Scratch</a:t>
            </a:r>
            <a:r>
              <a:rPr lang="uk-UA" sz="2400" b="1" i="1" dirty="0" smtClean="0">
                <a:solidFill>
                  <a:schemeClr val="bg2"/>
                </a:solidFill>
              </a:rPr>
              <a:t>.</a:t>
            </a:r>
            <a:endParaRPr lang="uk-UA" sz="2400" b="1" i="1" dirty="0">
              <a:solidFill>
                <a:schemeClr val="bg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81000"/>
            <a:ext cx="8229600" cy="7461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mtClean="0"/>
              <a:t>Програма </a:t>
            </a:r>
            <a:r>
              <a:rPr lang="en-US" smtClean="0"/>
              <a:t>Scratch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759" y="4653136"/>
            <a:ext cx="180020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1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Вікно програми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32" y="1556792"/>
            <a:ext cx="7139136" cy="4997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6758" y="1301403"/>
            <a:ext cx="2592288" cy="510778"/>
          </a:xfrm>
          <a:prstGeom prst="wedgeRoundRectCallout">
            <a:avLst>
              <a:gd name="adj1" fmla="val -2916"/>
              <a:gd name="adj2" fmla="val 10796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FF"/>
                </a:solidFill>
              </a:rPr>
              <a:t>Групи команд</a:t>
            </a:r>
            <a:endParaRPr lang="uk-UA" sz="2400" b="1" i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852936"/>
            <a:ext cx="2592288" cy="919401"/>
          </a:xfrm>
          <a:prstGeom prst="wedgeRoundRectCallout">
            <a:avLst>
              <a:gd name="adj1" fmla="val -2916"/>
              <a:gd name="adj2" fmla="val 10796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FFFF"/>
                </a:solidFill>
              </a:rPr>
              <a:t>Команди для виконавця</a:t>
            </a:r>
            <a:endParaRPr lang="uk-UA" sz="2400" b="1" i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9245" y="2492896"/>
            <a:ext cx="1354042" cy="510778"/>
          </a:xfrm>
          <a:prstGeom prst="wedgeRoundRectCallout">
            <a:avLst>
              <a:gd name="adj1" fmla="val -89742"/>
              <a:gd name="adj2" fmla="val 68182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FFFF"/>
                </a:solidFill>
              </a:rPr>
              <a:t>Сцена</a:t>
            </a:r>
            <a:endParaRPr lang="uk-UA" sz="2400" b="1" i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5733256"/>
            <a:ext cx="1584176" cy="510778"/>
          </a:xfrm>
          <a:prstGeom prst="wedgeRoundRectCallout">
            <a:avLst>
              <a:gd name="adj1" fmla="val -47708"/>
              <a:gd name="adj2" fmla="val -10799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FF"/>
                </a:solidFill>
              </a:rPr>
              <a:t>Команди</a:t>
            </a:r>
            <a:endParaRPr lang="uk-UA" sz="24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Працюємо за комп’ютером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89856" y="1556792"/>
            <a:ext cx="8702624" cy="17366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uk-UA" sz="2400" b="1" i="1" dirty="0" smtClean="0">
                <a:solidFill>
                  <a:schemeClr val="bg2"/>
                </a:solidFill>
              </a:rPr>
              <a:t>Запусти на виконання програму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</a:rPr>
              <a:t>Scratch</a:t>
            </a:r>
            <a:endParaRPr lang="uk-UA" sz="2400" b="1" i="1" dirty="0" smtClean="0">
              <a:solidFill>
                <a:srgbClr val="FFFF00"/>
              </a:solidFill>
            </a:endParaRPr>
          </a:p>
          <a:p>
            <a:pPr marL="457200" indent="-457200" algn="just">
              <a:buAutoNum type="arabicPeriod"/>
            </a:pPr>
            <a:r>
              <a:rPr lang="uk-UA" sz="2400" b="1" i="1" dirty="0" smtClean="0">
                <a:solidFill>
                  <a:srgbClr val="FFFFFF"/>
                </a:solidFill>
              </a:rPr>
              <a:t>Вибери у лівій частині вікна кнопку </a:t>
            </a:r>
            <a:r>
              <a:rPr lang="uk-UA" sz="2400" b="1" i="1" dirty="0" smtClean="0">
                <a:solidFill>
                  <a:srgbClr val="FFFF00"/>
                </a:solidFill>
              </a:rPr>
              <a:t>Вигляд</a:t>
            </a:r>
          </a:p>
          <a:p>
            <a:pPr marL="457200" indent="-457200" algn="just">
              <a:buAutoNum type="arabicPeriod"/>
            </a:pPr>
            <a:r>
              <a:rPr lang="uk-UA" sz="2400" b="1" i="1" dirty="0" smtClean="0">
                <a:solidFill>
                  <a:srgbClr val="FFFFFF"/>
                </a:solidFill>
              </a:rPr>
              <a:t>Перетягни команду </a:t>
            </a:r>
            <a:r>
              <a:rPr lang="uk-UA" sz="2400" b="1" i="1" dirty="0" smtClean="0">
                <a:solidFill>
                  <a:srgbClr val="FFFF00"/>
                </a:solidFill>
              </a:rPr>
              <a:t>говорити впродовж </a:t>
            </a:r>
            <a:r>
              <a:rPr lang="uk-UA" sz="2400" b="1" i="1" dirty="0" smtClean="0">
                <a:solidFill>
                  <a:srgbClr val="FFFFFF"/>
                </a:solidFill>
              </a:rPr>
              <a:t>у центральну частину вікна</a:t>
            </a:r>
            <a:endParaRPr lang="uk-UA" sz="2400" b="1" i="1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888" y="944724"/>
            <a:ext cx="1092979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Групувати 10"/>
          <p:cNvGrpSpPr/>
          <p:nvPr/>
        </p:nvGrpSpPr>
        <p:grpSpPr>
          <a:xfrm>
            <a:off x="4288690" y="3501008"/>
            <a:ext cx="4603790" cy="2987566"/>
            <a:chOff x="688290" y="1484784"/>
            <a:chExt cx="7767420" cy="504056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290" y="1484784"/>
              <a:ext cx="7767420" cy="50405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9" name="Пряма зі стрілкою 8"/>
            <p:cNvCxnSpPr/>
            <p:nvPr/>
          </p:nvCxnSpPr>
          <p:spPr>
            <a:xfrm flipV="1">
              <a:off x="2843808" y="4869160"/>
              <a:ext cx="1728192" cy="2610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89856" y="3284984"/>
            <a:ext cx="3878088" cy="377975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FFFFFF"/>
                </a:solidFill>
              </a:rPr>
              <a:t>4. Запусти команду на виконання – відведи до команди вказівник і двічі клацни ліву кнопку миші.</a:t>
            </a:r>
          </a:p>
          <a:p>
            <a:pPr algn="just"/>
            <a:r>
              <a:rPr lang="uk-UA" sz="2400" b="1" i="1" dirty="0" err="1" smtClean="0">
                <a:solidFill>
                  <a:srgbClr val="FFFFFF"/>
                </a:solidFill>
              </a:rPr>
              <a:t>Поспостерігй</a:t>
            </a:r>
            <a:r>
              <a:rPr lang="uk-UA" sz="2400" b="1" i="1" dirty="0" smtClean="0">
                <a:solidFill>
                  <a:srgbClr val="FFFFFF"/>
                </a:solidFill>
              </a:rPr>
              <a:t> за поведінкою Рудого кота</a:t>
            </a:r>
            <a:endParaRPr lang="uk-UA" sz="24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1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4"/>
          <a:stretch/>
        </p:blipFill>
        <p:spPr bwMode="auto">
          <a:xfrm>
            <a:off x="5004048" y="-27384"/>
            <a:ext cx="417646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663" y="260648"/>
            <a:ext cx="4145815" cy="800219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>Гра </a:t>
            </a:r>
            <a:r>
              <a:rPr lang="uk-UA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>«Сигнал</a:t>
            </a:r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>»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94" y="1340768"/>
            <a:ext cx="4984954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Гратися на комп’ютері можна досхочу.</a:t>
            </a:r>
            <a:endParaRPr lang="ru-RU" sz="22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70" y="1693896"/>
            <a:ext cx="4606454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sz="2200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Відстань </a:t>
            </a:r>
            <a:r>
              <a:rPr lang="uk-UA" sz="22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до екрану повинна бути </a:t>
            </a:r>
            <a:endParaRPr lang="uk-UA" sz="2200" dirty="0" smtClean="0">
              <a:solidFill>
                <a:srgbClr val="00B0F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50-60 </a:t>
            </a:r>
            <a:r>
              <a:rPr lang="uk-UA" sz="22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см.</a:t>
            </a:r>
            <a:endParaRPr lang="ru-RU" sz="2200" dirty="0">
              <a:solidFill>
                <a:srgbClr val="00B0F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" y="2395888"/>
            <a:ext cx="4283545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Поїсти можна і біля комп’ютера.</a:t>
            </a:r>
            <a:endParaRPr lang="ru-RU" sz="22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94" y="2708920"/>
            <a:ext cx="4572000" cy="8710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- Якщо вимкнувся комп’ютер, то не смикай за кабель.</a:t>
            </a:r>
            <a:endParaRPr lang="ru-RU" sz="2200" dirty="0">
              <a:solidFill>
                <a:srgbClr val="00B0F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6512" y="3451647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200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uk-UA" sz="2200" dirty="0" smtClean="0">
                <a:solidFill>
                  <a:srgbClr val="7030A0"/>
                </a:solidFill>
                <a:latin typeface="Times New Roman"/>
                <a:ea typeface="Calibri"/>
              </a:rPr>
              <a:t>- Якщо </a:t>
            </a:r>
            <a:r>
              <a:rPr lang="uk-UA" sz="2200" dirty="0">
                <a:solidFill>
                  <a:srgbClr val="7030A0"/>
                </a:solidFill>
                <a:latin typeface="Times New Roman"/>
                <a:ea typeface="Calibri"/>
              </a:rPr>
              <a:t>в тебе мокрі руки або одяг, то сідати до комп’ютера не можна.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3" y="4149080"/>
            <a:ext cx="4815485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- На клавіші потрібно тиснути сильно.</a:t>
            </a:r>
            <a:endParaRPr lang="ru-RU" sz="2200" dirty="0">
              <a:solidFill>
                <a:srgbClr val="00B0F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666" y="4581128"/>
            <a:ext cx="4572000" cy="12603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Коли пролунав дзвоник на урок, швидко біжи до комп’ютера і вмикай його.</a:t>
            </a:r>
            <a:endParaRPr lang="ru-RU" sz="22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94" y="5661248"/>
            <a:ext cx="4572000" cy="8710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- До екрану доторкатися можна тільки пальцем.</a:t>
            </a:r>
            <a:endParaRPr lang="ru-RU" sz="2200" dirty="0">
              <a:solidFill>
                <a:srgbClr val="00B0F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41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89856" y="1268760"/>
            <a:ext cx="8702624" cy="3779758"/>
          </a:xfrm>
          <a:prstGeom prst="roundRect">
            <a:avLst>
              <a:gd name="adj" fmla="val 1205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>
                <a:solidFill>
                  <a:schemeClr val="bg2"/>
                </a:solidFill>
              </a:rPr>
              <a:t>5. Зміни у команді </a:t>
            </a:r>
            <a:r>
              <a:rPr lang="uk-UA" sz="2400" b="1" i="1" dirty="0" smtClean="0">
                <a:solidFill>
                  <a:srgbClr val="FFFF00"/>
                </a:solidFill>
              </a:rPr>
              <a:t>говорити впродовж </a:t>
            </a:r>
            <a:r>
              <a:rPr lang="uk-UA" sz="2400" b="1" i="1" dirty="0" smtClean="0">
                <a:solidFill>
                  <a:schemeClr val="bg2"/>
                </a:solidFill>
              </a:rPr>
              <a:t>слово «Привіт!» на слово «Доброго дня!»</a:t>
            </a:r>
          </a:p>
          <a:p>
            <a:pPr algn="just"/>
            <a:r>
              <a:rPr lang="uk-UA" sz="2400" b="1" i="1" dirty="0" smtClean="0">
                <a:solidFill>
                  <a:schemeClr val="bg2"/>
                </a:solidFill>
              </a:rPr>
              <a:t>6. Запусти команду на виконання</a:t>
            </a:r>
          </a:p>
          <a:p>
            <a:pPr algn="just"/>
            <a:r>
              <a:rPr lang="uk-UA" sz="2400" b="1" i="1" dirty="0" smtClean="0">
                <a:solidFill>
                  <a:schemeClr val="bg2"/>
                </a:solidFill>
              </a:rPr>
              <a:t>7. Перетягни наступну команду говори впродовж у центральну частину та приєднай її до попередньої </a:t>
            </a:r>
          </a:p>
          <a:p>
            <a:pPr algn="just"/>
            <a:r>
              <a:rPr lang="uk-UA" sz="2400" b="1" i="1" dirty="0" smtClean="0">
                <a:solidFill>
                  <a:schemeClr val="bg2"/>
                </a:solidFill>
              </a:rPr>
              <a:t>8. Зміни в команді </a:t>
            </a:r>
            <a:r>
              <a:rPr lang="uk-UA" sz="2400" b="1" i="1" dirty="0">
                <a:solidFill>
                  <a:srgbClr val="FFFF00"/>
                </a:solidFill>
              </a:rPr>
              <a:t>говорити впродовж </a:t>
            </a:r>
            <a:r>
              <a:rPr lang="uk-UA" sz="2400" b="1" i="1" dirty="0">
                <a:solidFill>
                  <a:schemeClr val="bg2"/>
                </a:solidFill>
              </a:rPr>
              <a:t>слово «Привіт!» </a:t>
            </a:r>
            <a:r>
              <a:rPr lang="uk-UA" sz="2400" b="1" i="1" dirty="0" smtClean="0">
                <a:solidFill>
                  <a:schemeClr val="bg2"/>
                </a:solidFill>
              </a:rPr>
              <a:t>на «Я – Рудик кіт! Радий нашому знайомству»</a:t>
            </a:r>
          </a:p>
          <a:p>
            <a:pPr algn="just"/>
            <a:r>
              <a:rPr lang="uk-UA" sz="2400" b="1" i="1" dirty="0" smtClean="0">
                <a:solidFill>
                  <a:schemeClr val="bg2"/>
                </a:solidFill>
              </a:rPr>
              <a:t>9. Запусти групу команд на виконання</a:t>
            </a:r>
            <a:endParaRPr lang="uk-UA" sz="2400" b="1" i="1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5157192"/>
            <a:ext cx="8229600" cy="151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99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 роботи програми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72" y="1127125"/>
            <a:ext cx="7524328" cy="5681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073" y="1124744"/>
            <a:ext cx="7530391" cy="5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35" y="1443497"/>
            <a:ext cx="5445269" cy="5414503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14400" y="116632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mtClean="0"/>
              <a:t>До побачення!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830545"/>
            <a:ext cx="3744416" cy="91940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FF"/>
                </a:solidFill>
              </a:rPr>
              <a:t>Другокласники вчать інформатику.</a:t>
            </a:r>
            <a:endParaRPr lang="uk-UA" sz="2400" b="1" i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422" y="4356272"/>
            <a:ext cx="3744416" cy="510778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FF"/>
                </a:solidFill>
              </a:rPr>
              <a:t>Вчи інформатику!</a:t>
            </a:r>
            <a:endParaRPr lang="uk-UA" sz="2400" b="1" i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422" y="5461927"/>
            <a:ext cx="3744416" cy="91940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FF"/>
                </a:solidFill>
              </a:rPr>
              <a:t>Що вчать другокласники?</a:t>
            </a:r>
            <a:endParaRPr lang="uk-UA" sz="2400" b="1" i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830545"/>
            <a:ext cx="3168352" cy="510778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FF"/>
                </a:solidFill>
              </a:rPr>
              <a:t>Питальні речення</a:t>
            </a:r>
            <a:endParaRPr lang="uk-UA" sz="2400" b="1" i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1642" y="4151960"/>
            <a:ext cx="3168352" cy="91940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FF"/>
                </a:solidFill>
              </a:rPr>
              <a:t>Розповідні речення</a:t>
            </a:r>
            <a:endParaRPr lang="uk-UA" sz="2400" b="1" i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5461927"/>
            <a:ext cx="3168352" cy="91940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FF"/>
                </a:solidFill>
              </a:rPr>
              <a:t>Спонукальні речення</a:t>
            </a:r>
            <a:endParaRPr lang="uk-UA" sz="2400" b="1" i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556792"/>
            <a:ext cx="8496944" cy="10556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FFFF"/>
                </a:solidFill>
              </a:rPr>
              <a:t>Покажи стрілками до якого типу належить кожне речення?</a:t>
            </a:r>
            <a:endParaRPr lang="uk-UA" sz="2800" b="1" i="1" dirty="0">
              <a:solidFill>
                <a:srgbClr val="FFFFFF"/>
              </a:solidFill>
            </a:endParaRPr>
          </a:p>
        </p:txBody>
      </p:sp>
      <p:cxnSp>
        <p:nvCxnSpPr>
          <p:cNvPr id="13" name="Пряма зі стрілкою 12"/>
          <p:cNvCxnSpPr>
            <a:stCxn id="5" idx="3"/>
            <a:endCxn id="9" idx="1"/>
          </p:cNvCxnSpPr>
          <p:nvPr/>
        </p:nvCxnSpPr>
        <p:spPr>
          <a:xfrm>
            <a:off x="3851920" y="3290246"/>
            <a:ext cx="1959722" cy="13214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>
            <a:off x="3877838" y="4611197"/>
            <a:ext cx="1959722" cy="13214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>
            <a:stCxn id="7" idx="3"/>
            <a:endCxn id="8" idx="1"/>
          </p:cNvCxnSpPr>
          <p:nvPr/>
        </p:nvCxnSpPr>
        <p:spPr>
          <a:xfrm flipV="1">
            <a:off x="3877838" y="3085934"/>
            <a:ext cx="1918298" cy="28356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8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94009"/>
            <a:ext cx="5112568" cy="55193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332656"/>
            <a:ext cx="516096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Scratch</a:t>
            </a:r>
            <a:r>
              <a:rPr lang="uk-UA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uk-UA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Скретч</a:t>
            </a:r>
            <a:r>
              <a:rPr lang="uk-UA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 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2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7055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188640"/>
            <a:ext cx="489166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«Робот»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28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44824"/>
            <a:ext cx="8496944" cy="1450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Команда</a:t>
            </a:r>
            <a:r>
              <a:rPr lang="uk-UA" sz="4000" b="1" dirty="0">
                <a:latin typeface="Times New Roman"/>
                <a:ea typeface="Calibri"/>
                <a:cs typeface="Times New Roman"/>
              </a:rPr>
              <a:t> – це речення, що спонукає до </a:t>
            </a:r>
            <a:r>
              <a:rPr lang="uk-UA" sz="4000" b="1" dirty="0" smtClean="0">
                <a:latin typeface="Times New Roman"/>
                <a:ea typeface="Calibri"/>
              </a:rPr>
              <a:t>дії</a:t>
            </a:r>
            <a:r>
              <a:rPr lang="uk-UA" sz="4000" b="1" dirty="0">
                <a:latin typeface="Times New Roman"/>
                <a:ea typeface="Calibri"/>
              </a:rPr>
              <a:t>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93305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Виконав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ець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uk-UA" sz="4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z="4000" b="1" dirty="0" smtClean="0">
                <a:latin typeface="Times New Roman"/>
                <a:ea typeface="Calibri"/>
              </a:rPr>
              <a:t>т</a:t>
            </a:r>
            <a:r>
              <a:rPr lang="uk-UA" sz="4000" b="1" dirty="0" smtClean="0">
                <a:latin typeface="Times New Roman"/>
                <a:ea typeface="Calibri"/>
              </a:rPr>
              <a:t>ой</a:t>
            </a:r>
            <a:r>
              <a:rPr lang="uk-UA" sz="4000" b="1" dirty="0">
                <a:latin typeface="Times New Roman"/>
                <a:ea typeface="Calibri"/>
              </a:rPr>
              <a:t>, хто виконує </a:t>
            </a:r>
            <a:r>
              <a:rPr lang="uk-UA" sz="4000" b="1" dirty="0" smtClean="0">
                <a:latin typeface="Times New Roman"/>
                <a:ea typeface="Calibri"/>
              </a:rPr>
              <a:t>команду</a:t>
            </a:r>
            <a:r>
              <a:rPr lang="uk-UA" sz="4000" b="1" dirty="0">
                <a:latin typeface="Times New Roman"/>
                <a:ea typeface="Calibri"/>
              </a:rPr>
              <a:t>.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41353" y="260648"/>
            <a:ext cx="4639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Словничок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17" y="260648"/>
            <a:ext cx="299085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384376" cy="286543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81" y="3896165"/>
            <a:ext cx="3697593" cy="277319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230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40" y="5779219"/>
            <a:ext cx="8229600" cy="746125"/>
          </a:xfrm>
        </p:spPr>
        <p:txBody>
          <a:bodyPr/>
          <a:lstStyle/>
          <a:p>
            <a:r>
              <a:rPr lang="uk-UA" dirty="0" smtClean="0"/>
              <a:t>С. 60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5760640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1" y="3212976"/>
            <a:ext cx="3816424" cy="35606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422" y="6525344"/>
            <a:ext cx="4150546" cy="33265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4684ee99a87c5bd9f8bd233490548e9633c66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3016C5A4-E631-4977-A608-ACFB47552625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597TGp_Child_light_ani</Template>
  <TotalTime>13583</TotalTime>
  <Words>486</Words>
  <Application>Microsoft Office PowerPoint</Application>
  <PresentationFormat>Экран (4:3)</PresentationFormat>
  <Paragraphs>86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Default Design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С. 60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Цікавинки</vt:lpstr>
      <vt:lpstr>Презентация PowerPoint</vt:lpstr>
      <vt:lpstr>Презентация PowerPoint</vt:lpstr>
      <vt:lpstr>Розташуйте в правильному порядку:</vt:lpstr>
      <vt:lpstr>Презентация PowerPoint</vt:lpstr>
      <vt:lpstr>Працюємо з зошитом</vt:lpstr>
      <vt:lpstr>Завдання 1</vt:lpstr>
      <vt:lpstr>Завдання 2</vt:lpstr>
      <vt:lpstr>Презентация PowerPoint</vt:lpstr>
      <vt:lpstr>Презентация PowerPoint</vt:lpstr>
      <vt:lpstr>Презентация PowerPoint</vt:lpstr>
      <vt:lpstr>Вікно програми Scratch</vt:lpstr>
      <vt:lpstr>Працюємо за комп’ютером</vt:lpstr>
      <vt:lpstr>Презентация PowerPoint</vt:lpstr>
      <vt:lpstr>Результат роботи програми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Обліковий запис Microsoft</dc:creator>
  <cp:lastModifiedBy>Oleg</cp:lastModifiedBy>
  <cp:revision>755</cp:revision>
  <dcterms:created xsi:type="dcterms:W3CDTF">2013-08-10T09:18:28Z</dcterms:created>
  <dcterms:modified xsi:type="dcterms:W3CDTF">2015-01-28T19:56:05Z</dcterms:modified>
</cp:coreProperties>
</file>